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jpg"/>
  <Override PartName="/ppt/media/image15.jpg" ContentType="image/jpg"/>
  <Override PartName="/ppt/media/image17.jpg" ContentType="image/jpg"/>
  <Override PartName="/ppt/media/image19.jpg" ContentType="image/jpg"/>
  <Override PartName="/ppt/media/image20.jpg" ContentType="image/jpg"/>
  <Override PartName="/ppt/media/image2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7" r:id="rId6"/>
    <p:sldId id="268" r:id="rId7"/>
    <p:sldId id="264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60" r:id="rId16"/>
    <p:sldId id="276" r:id="rId17"/>
    <p:sldId id="280" r:id="rId18"/>
    <p:sldId id="277" r:id="rId19"/>
    <p:sldId id="278" r:id="rId20"/>
    <p:sldId id="26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680"/>
    <a:srgbClr val="00E600"/>
    <a:srgbClr val="090E1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6AB69-AE57-47DF-BA71-45C1E83FC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D1FB79-3800-4CB9-856A-08B85647C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A5D61B-17AB-4542-84AD-E00B7AE3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C4899-3F4D-4FA2-BEF4-51853B3F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2C29C-AC42-4688-9CA6-4B75A3F5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1E7BC-8688-4CCF-BD79-614DC9F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E5DFCA-942B-41CF-B76E-5CBB1264E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12E92-029C-4516-BE9E-B3218A47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38180-CD02-4CB4-9361-316C0125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AB59C-19AA-439B-BEF6-F398961A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0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95B6EF-BCC0-45C9-84BD-5CCFC68F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ECB4F0-DAEF-4829-9560-752A9E4B6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8C150A-3B3F-4AB2-B39B-1F2072C3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10720-A98A-4504-938D-75E5B964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A8510-0C64-4D33-AFC6-7E05A4A7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9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1EF15-9204-44CE-A271-46EC6F2C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7BA120-2C0A-455A-A1A4-3C1F78278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7AFF4-44E5-40C9-8BA5-CE3AA60C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E62F38-4FEA-4246-8E38-1BE22F88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C6BE5-316A-4152-8ED8-886EBF1E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86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2937B-2650-48EF-BED3-35FD82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4B6D1-103E-4E6D-BA5A-FAA0C4CC7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6FA637-E817-4088-B017-6EB8C371C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24C812-0F46-45AC-BD24-63DCADB1C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0BA24-F5CD-4B91-B53A-FD7C8BBC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2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AAE8D-52BF-4E7B-B8C2-8D140114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130039-F691-4D07-93CF-C2A431594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95E242-C02C-4823-ABA0-AB521057B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F3E4B0-A7F8-46DC-9F95-9EED7897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FDC3B1-6787-4EA1-9684-CAEA53E9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9C14A-4552-41A5-9079-F5AB301F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9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C5986-6AD4-4449-9E33-0A0F6A26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50070-36DF-4EB9-BEBC-DD44D7BD9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15B91F-E649-4126-98A0-6197F7017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3B5931-5CCF-43C2-A252-8315BFB0D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C73910-BC41-45E7-A5FE-91B5AAE83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CBDF0A-DB72-4B37-8BB0-555BA6C0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C9BA96-741D-4925-884A-9C3316A3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239F4C-7EA1-4530-80F4-5F6F2A4E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07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34DF2-BC4F-4897-998B-0CDACC5A4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CE5C31-EBB7-44BD-85AB-D4922625A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C354B2-B817-4FAA-98CE-C332F058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ECB4AC-02F8-467A-B8B7-BB56B999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95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5D27508-E2DE-40F3-9215-39468BB2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C1C1F5-1A40-4FBC-BA4E-4DE477451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594A7C-8F15-44E0-AB6E-97CBCBE9F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2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EE860-5CF9-47BC-9F57-6A3943CA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0CF9D-A459-4492-9931-93FF06594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877008-7CE1-45E2-8158-02A9D504F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3C806-2EA4-41A2-B44D-32E8B557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59CF77-F7AC-411F-B038-94B207E5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7F291D-0BFD-4D0A-B18D-05881CBE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9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FBCCD-B0B0-47AB-9C7E-D325F7476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0DE130-0AE4-4D89-A511-CAE107263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551BF8-13A1-4F73-8CEA-1062D6E68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6017F1-EC7A-4ED0-90F9-3806344E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5110C7-BC3A-4B49-842B-0C2F35D2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168DD0-753A-4F8F-97E0-A0B094CA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62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60CC2-769E-4AD3-B1F4-03EC86E7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45E68D-E51F-4220-A38D-1572F3575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0D78A-EEE4-4C80-A38E-71A550E0D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45CFC-13E6-4360-B091-6E7F1A5C61E1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9E9704-F642-4F4D-97B3-DAE8ADA45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56950F-7113-48D4-90F7-3AE1F26C2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5A66-CF1E-41E9-A157-28C55E306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75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93AB1-AA18-4F0F-8BE1-59164B5902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>
              <a:solidFill>
                <a:srgbClr val="DE168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A8F1C3-D7B9-4A97-9EC1-CE28F17F3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DDABE7-5B60-4184-A07E-82EB20D98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5782" cy="72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2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>
            <a:extLst>
              <a:ext uri="{FF2B5EF4-FFF2-40B4-BE49-F238E27FC236}">
                <a16:creationId xmlns:a16="http://schemas.microsoft.com/office/drawing/2014/main" id="{B842CA58-0457-4BFC-B751-0D14EE2EE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717872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27502"/>
            <a:ext cx="10515600" cy="1801377"/>
          </a:xfrm>
          <a:prstGeom prst="rect">
            <a:avLst/>
          </a:prstGeom>
        </p:spPr>
        <p:txBody>
          <a:bodyPr vert="horz" wrap="square" lIns="0" tIns="53771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spc="-7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pc="-215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3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80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3600" spc="-229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5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pc="-325" dirty="0">
              <a:solidFill>
                <a:srgbClr val="DE1680"/>
              </a:solidFill>
              <a:uFill>
                <a:solidFill>
                  <a:srgbClr val="EBEBEB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4916" y="2661841"/>
            <a:ext cx="6758064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lang="ru-RU" sz="2800" dirty="0">
                <a:solidFill>
                  <a:srgbClr val="EE52A4"/>
                </a:solidFill>
                <a:latin typeface="Lucida Sans Unicode"/>
                <a:cs typeface="Lucida Sans Unicode"/>
              </a:rPr>
              <a:t>	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sz="2800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скачивания </a:t>
            </a:r>
            <a:r>
              <a:rPr lang="ru-RU" sz="28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lnSpc>
                <a:spcPct val="100000"/>
              </a:lnSpc>
            </a:pPr>
            <a:r>
              <a:rPr lang="ru-RU" sz="2800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подтвердить</a:t>
            </a:r>
            <a:r>
              <a:rPr lang="ru-RU" sz="28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</a:t>
            </a:r>
            <a:r>
              <a:rPr lang="ru-RU" sz="2800" spc="-1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учетную</a:t>
            </a:r>
            <a:r>
              <a:rPr lang="ru-RU" sz="2800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</a:t>
            </a:r>
            <a:r>
              <a:rPr lang="ru-RU" sz="28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ru-RU" sz="2800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6833" y="547037"/>
            <a:ext cx="2780251" cy="57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9F61741C-9AEC-4B15-A631-6AFC7C123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9"/>
          <a:stretch/>
        </p:blipFill>
        <p:spPr>
          <a:xfrm>
            <a:off x="7592036" y="0"/>
            <a:ext cx="4599964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27502"/>
            <a:ext cx="10515600" cy="1801377"/>
          </a:xfrm>
          <a:prstGeom prst="rect">
            <a:avLst/>
          </a:prstGeom>
        </p:spPr>
        <p:txBody>
          <a:bodyPr vert="horz" wrap="square" lIns="0" tIns="53771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spc="-7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pc="-215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3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80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3600" spc="-229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5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pc="-325" dirty="0">
              <a:solidFill>
                <a:srgbClr val="DE1680"/>
              </a:solidFill>
              <a:uFill>
                <a:solidFill>
                  <a:srgbClr val="EBEBEB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9CA9B6F-C730-4FC0-8AE6-77EFF36CB785}"/>
              </a:ext>
            </a:extLst>
          </p:cNvPr>
          <p:cNvSpPr txBox="1"/>
          <p:nvPr/>
        </p:nvSpPr>
        <p:spPr>
          <a:xfrm>
            <a:off x="758854" y="2812843"/>
            <a:ext cx="6287897" cy="16177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Сразу</a:t>
            </a:r>
            <a:r>
              <a:rPr lang="ru-RU" sz="32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  <a:r>
              <a:rPr lang="ru-RU" sz="32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sz="32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входа</a:t>
            </a:r>
            <a:r>
              <a:rPr lang="ru-RU"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</a:t>
            </a:r>
            <a:br>
              <a:rPr lang="ru-RU"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</a:t>
            </a:r>
            <a:r>
              <a:rPr lang="ru-RU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едложат</a:t>
            </a:r>
            <a:r>
              <a:rPr lang="ru-RU" sz="32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lang="ru-RU" sz="32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Нажимаем</a:t>
            </a:r>
            <a:r>
              <a:rPr lang="ru-RU" sz="3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РАЗРЕШИТЬ</a:t>
            </a:r>
            <a:endParaRPr lang="ru-RU" sz="3200" dirty="0">
              <a:solidFill>
                <a:srgbClr val="DE1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852516-15FF-41AB-BECE-7FB92D704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21" y="2228879"/>
            <a:ext cx="3820194" cy="242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6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8CBD0C38-D9BF-4FA7-9B2F-AE63FCA2D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7873" cy="6858000"/>
          </a:xfr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27502"/>
            <a:ext cx="10515600" cy="1801377"/>
          </a:xfrm>
          <a:prstGeom prst="rect">
            <a:avLst/>
          </a:prstGeom>
        </p:spPr>
        <p:txBody>
          <a:bodyPr vert="horz" wrap="square" lIns="0" tIns="53771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spc="-7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pc="-21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3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pc="-13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80" dirty="0">
                <a:solidFill>
                  <a:srgbClr val="090E11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3600" spc="-229" dirty="0">
                <a:solidFill>
                  <a:srgbClr val="090E11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25" dirty="0">
                <a:solidFill>
                  <a:srgbClr val="090E11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pc="-325" dirty="0">
              <a:solidFill>
                <a:srgbClr val="090E11"/>
              </a:solidFill>
              <a:uFill>
                <a:solidFill>
                  <a:srgbClr val="EBEBEB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341" y="2762509"/>
            <a:ext cx="6971252" cy="11253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lang="ru-RU" sz="32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Даём согласие на передачу данных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lang="ru-RU" sz="3200" spc="1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Нажимаем</a:t>
            </a:r>
            <a:r>
              <a:rPr lang="ru-RU" sz="3200" spc="-9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РАЗРЕШИТЬ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9B38C3CE-0061-41D7-9D4C-5A251EDE8C46}"/>
              </a:ext>
            </a:extLst>
          </p:cNvPr>
          <p:cNvPicPr/>
          <p:nvPr/>
        </p:nvPicPr>
        <p:blipFill rotWithShape="1">
          <a:blip r:embed="rId3" cstate="print"/>
          <a:srcRect l="3871" r="3549" b="2648"/>
          <a:stretch/>
        </p:blipFill>
        <p:spPr>
          <a:xfrm>
            <a:off x="8434431" y="694605"/>
            <a:ext cx="2919369" cy="54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7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>
            <a:extLst>
              <a:ext uri="{FF2B5EF4-FFF2-40B4-BE49-F238E27FC236}">
                <a16:creationId xmlns:a16="http://schemas.microsoft.com/office/drawing/2014/main" id="{C5181799-1F73-4F0C-9798-FF01D8CE5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36" y="10581"/>
            <a:ext cx="4599964" cy="6858000"/>
          </a:xfr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27502"/>
            <a:ext cx="10515600" cy="1801377"/>
          </a:xfrm>
          <a:prstGeom prst="rect">
            <a:avLst/>
          </a:prstGeom>
        </p:spPr>
        <p:txBody>
          <a:bodyPr vert="horz" wrap="square" lIns="0" tIns="53771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spc="-7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pc="-215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3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80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3600" spc="-229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25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spc="-325" dirty="0">
              <a:solidFill>
                <a:srgbClr val="DE1680"/>
              </a:solidFill>
              <a:uFill>
                <a:solidFill>
                  <a:srgbClr val="EBEBEB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9CA9B6F-C730-4FC0-8AE6-77EFF36CB785}"/>
              </a:ext>
            </a:extLst>
          </p:cNvPr>
          <p:cNvSpPr txBox="1"/>
          <p:nvPr/>
        </p:nvSpPr>
        <p:spPr>
          <a:xfrm>
            <a:off x="955647" y="2796065"/>
            <a:ext cx="5898160" cy="2615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lang="ru-RU" sz="32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Сделайте</a:t>
            </a:r>
            <a:r>
              <a:rPr lang="ru-RU" sz="3200" spc="-6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10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селфи</a:t>
            </a:r>
            <a:r>
              <a:rPr lang="ru-RU" sz="3200" spc="-1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spc="-8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</a:t>
            </a:r>
            <a:br>
              <a:rPr lang="ru-RU" sz="32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-6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кнопку</a:t>
            </a:r>
            <a:r>
              <a:rPr lang="ru-RU" sz="3200" spc="-9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sz="2400" spc="-10" dirty="0">
              <a:solidFill>
                <a:srgbClr val="DE1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lang="ru-RU" sz="3200" spc="-18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*Чтобы</a:t>
            </a:r>
            <a:r>
              <a:rPr lang="ru-RU" sz="3200" spc="2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2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</a:t>
            </a:r>
            <a:r>
              <a:rPr lang="ru-RU" sz="3200" spc="-3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фото,</a:t>
            </a:r>
            <a:r>
              <a:rPr lang="ru-RU" sz="3200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</a:t>
            </a:r>
            <a:r>
              <a:rPr lang="ru-RU" sz="3200" spc="3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разрешить</a:t>
            </a:r>
            <a:r>
              <a:rPr lang="ru-RU" sz="3200" spc="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</a:t>
            </a:r>
            <a:r>
              <a:rPr lang="ru-RU" sz="3200" spc="-18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spc="-13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9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камере</a:t>
            </a:r>
            <a:r>
              <a:rPr lang="ru-RU" sz="3200" spc="-114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телефона</a:t>
            </a:r>
            <a:endParaRPr lang="ru-RU" sz="3200" dirty="0">
              <a:solidFill>
                <a:srgbClr val="090E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EA276140-2279-45C4-A2FE-E74B5C52B46E}"/>
              </a:ext>
            </a:extLst>
          </p:cNvPr>
          <p:cNvPicPr/>
          <p:nvPr/>
        </p:nvPicPr>
        <p:blipFill rotWithShape="1">
          <a:blip r:embed="rId3" cstate="print"/>
          <a:srcRect t="2018" b="4157"/>
          <a:stretch/>
        </p:blipFill>
        <p:spPr>
          <a:xfrm>
            <a:off x="8736618" y="849386"/>
            <a:ext cx="2617182" cy="515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84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>
            <a:extLst>
              <a:ext uri="{FF2B5EF4-FFF2-40B4-BE49-F238E27FC236}">
                <a16:creationId xmlns:a16="http://schemas.microsoft.com/office/drawing/2014/main" id="{7E1AAB8F-1D19-4CEE-99BC-EF4C9F279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7873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27502"/>
            <a:ext cx="10515600" cy="1801377"/>
          </a:xfrm>
          <a:prstGeom prst="rect">
            <a:avLst/>
          </a:prstGeom>
        </p:spPr>
        <p:txBody>
          <a:bodyPr vert="horz" wrap="square" lIns="0" tIns="53771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spc="-7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pc="-21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3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pc="-13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80" dirty="0">
                <a:solidFill>
                  <a:srgbClr val="090E11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3600" spc="-229" dirty="0">
                <a:solidFill>
                  <a:srgbClr val="090E11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25" dirty="0">
                <a:solidFill>
                  <a:srgbClr val="090E11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spc="-325" dirty="0">
              <a:solidFill>
                <a:srgbClr val="090E11"/>
              </a:solidFill>
              <a:uFill>
                <a:solidFill>
                  <a:srgbClr val="EBEBEB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341" y="2762509"/>
            <a:ext cx="6971252" cy="21101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lang="ru-RU" sz="32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Подтвердите</a:t>
            </a:r>
            <a:r>
              <a:rPr lang="ru-RU" sz="3200" spc="-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</a:t>
            </a:r>
            <a:r>
              <a:rPr lang="ru-RU" sz="3200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карты,</a:t>
            </a:r>
            <a:br>
              <a:rPr lang="ru-RU" sz="3200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-1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spc="-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нажав</a:t>
            </a:r>
            <a:r>
              <a:rPr lang="ru-RU" sz="32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кнопку</a:t>
            </a:r>
            <a:r>
              <a:rPr lang="ru-RU" sz="3200" spc="-1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9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ПОДТВЕРДИТЬ</a:t>
            </a:r>
            <a:endParaRPr lang="ru-RU" sz="3200" dirty="0">
              <a:solidFill>
                <a:srgbClr val="090E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lang="ru-RU" sz="3200" spc="-1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</a:t>
            </a:r>
            <a:r>
              <a:rPr lang="ru-RU" sz="3200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подтверждения</a:t>
            </a:r>
            <a:r>
              <a:rPr lang="ru-RU" sz="32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</a:t>
            </a:r>
            <a:r>
              <a:rPr lang="ru-RU" sz="3200" spc="-1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br>
              <a:rPr lang="ru-RU" sz="32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</a:t>
            </a:r>
            <a:r>
              <a:rPr lang="ru-RU" sz="3200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ведите</a:t>
            </a:r>
            <a:r>
              <a:rPr lang="ru-RU" sz="3200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</a:t>
            </a:r>
            <a:r>
              <a:rPr lang="ru-RU" sz="3200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sz="3200" spc="-1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819910AC-6E0F-4E31-9A9E-FEA584645B80}"/>
              </a:ext>
            </a:extLst>
          </p:cNvPr>
          <p:cNvPicPr/>
          <p:nvPr/>
        </p:nvPicPr>
        <p:blipFill rotWithShape="1">
          <a:blip r:embed="rId3" cstate="print"/>
          <a:srcRect l="385" t="1122" r="1104" b="1122"/>
          <a:stretch/>
        </p:blipFill>
        <p:spPr>
          <a:xfrm>
            <a:off x="8724090" y="962640"/>
            <a:ext cx="2682841" cy="49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8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5AF336-17EF-4470-B808-79132EBB3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02D55-6B2C-4E24-8824-67E57D82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15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spc="-80" dirty="0">
                <a:solidFill>
                  <a:srgbClr val="FFFFFF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4400" spc="-229" dirty="0">
                <a:solidFill>
                  <a:srgbClr val="FFFFFF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spc="-325" dirty="0">
                <a:solidFill>
                  <a:srgbClr val="FFFFFF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C50A5FEE-5BA3-487B-B2D5-EFC624FE7A3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2542" y="1185168"/>
            <a:ext cx="8106915" cy="448766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AA46806-E7D0-46AE-9D85-ED4DCD274602}"/>
              </a:ext>
            </a:extLst>
          </p:cNvPr>
          <p:cNvSpPr txBox="1">
            <a:spLocks/>
          </p:cNvSpPr>
          <p:nvPr/>
        </p:nvSpPr>
        <p:spPr>
          <a:xfrm>
            <a:off x="838200" y="5851320"/>
            <a:ext cx="10515600" cy="641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</a:t>
            </a:r>
            <a:r>
              <a:rPr lang="ru-RU" sz="44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</a:t>
            </a:r>
            <a:r>
              <a:rPr lang="ru-RU" sz="4400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</a:t>
            </a:r>
            <a:r>
              <a:rPr lang="ru-RU" sz="4400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400" spc="-1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</a:t>
            </a:r>
            <a:r>
              <a:rPr lang="ru-RU" sz="4400" spc="-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80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1F8FBE8-06F1-487B-B050-6537923B4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7379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29155E2-943A-4D91-8E40-71E1F1421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502" y="1875959"/>
            <a:ext cx="10746996" cy="2805098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ЭТОГО ВЫ СТАНЕТЕ ВЛАДЕЛЬЦЕМ ИМЕННОЙ КАРТЫ В ВИРТУАЛЬНОМ ФОРМАТЕ.</a:t>
            </a:r>
            <a:b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НЕЕ БУДЕТ НАЧИСЛЕНО </a:t>
            </a:r>
            <a:r>
              <a:rPr lang="ru-RU" sz="27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5000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РУБЛЕЙ, КОТОРЫЕ МОЖНО ТРАТИТЬ НА ПОСЕЩЕНИЕ КУЛЬТУРНЫХ МЕРОПРИЯТИЙ. </a:t>
            </a:r>
          </a:p>
          <a:p>
            <a:pPr marL="0" indent="0" algn="ctr" fontAlgn="base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ВИРТУАЛЬНАЯ КАРТА БУДЕТ ДОСТУПНА ВО ВКЛАДКЕ </a:t>
            </a:r>
            <a:r>
              <a:rPr lang="ru-RU" sz="27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СЧЁТ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01B51B99-9A04-4908-80C8-7E9724A3B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4209"/>
            <a:ext cx="12192000" cy="10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2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AD5F2D-83EA-40AE-8E76-31A036C73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3"/>
          <a:stretch/>
        </p:blipFill>
        <p:spPr>
          <a:xfrm>
            <a:off x="0" y="0"/>
            <a:ext cx="12192000" cy="107379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7622C44-8D22-4EF5-BEE7-61341E2CF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585" y="1825625"/>
            <a:ext cx="11368830" cy="29225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Общий лимит Пушкинской карты – </a:t>
            </a:r>
            <a:r>
              <a:rPr lang="ru-RU" sz="32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5000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рублей, </a:t>
            </a:r>
            <a:b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них </a:t>
            </a:r>
            <a:r>
              <a:rPr lang="ru-RU" sz="32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2000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можно потратить на кино.</a:t>
            </a:r>
            <a:b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в конце года на счете Пушкинской карты остались деньги, </a:t>
            </a:r>
            <a:b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 они сгорают, а карта вновь пополняется на сумму лимита – </a:t>
            </a:r>
            <a:b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5000 рублей.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F0F92791-F434-4EE5-BF7C-0E4BD76DA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3"/>
          <a:stretch/>
        </p:blipFill>
        <p:spPr>
          <a:xfrm>
            <a:off x="0" y="5784209"/>
            <a:ext cx="12192000" cy="10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90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1D12C-0A81-4629-B0B2-2AA7E2E0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68" y="264457"/>
            <a:ext cx="10947662" cy="800945"/>
          </a:xfrm>
        </p:spPr>
        <p:txBody>
          <a:bodyPr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750"/>
              </a:spcAft>
            </a:pPr>
            <a:r>
              <a:rPr lang="ru-RU" sz="2000" dirty="0">
                <a:solidFill>
                  <a:srgbClr val="090E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090E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90E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приложении </a:t>
            </a:r>
            <a:r>
              <a:rPr lang="ru-RU" sz="20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«Госуслуги. Культура» </a:t>
            </a:r>
            <a:r>
              <a:rPr lang="ru-RU" sz="2000" dirty="0">
                <a:solidFill>
                  <a:srgbClr val="090E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на сайте </a:t>
            </a:r>
            <a:r>
              <a:rPr lang="ru-RU" sz="2000" dirty="0" err="1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Культура.РФ</a:t>
            </a:r>
            <a:r>
              <a:rPr lang="ru-RU" sz="20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90E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доступна афиша мероприятий, </a:t>
            </a:r>
            <a:br>
              <a:rPr lang="ru-RU" sz="2000" dirty="0">
                <a:solidFill>
                  <a:srgbClr val="090E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90E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можно посетить, используя Пушкинскую карту</a:t>
            </a:r>
            <a:endParaRPr lang="ru-RU" sz="2000" dirty="0">
              <a:solidFill>
                <a:srgbClr val="090E1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6DEAE5-6E13-4600-99DB-B029C9097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6" y="1246580"/>
            <a:ext cx="10782707" cy="5246295"/>
          </a:xfrm>
        </p:spPr>
      </p:pic>
    </p:spTree>
    <p:extLst>
      <p:ext uri="{BB962C8B-B14F-4D97-AF65-F5344CB8AC3E}">
        <p14:creationId xmlns:p14="http://schemas.microsoft.com/office/powerpoint/2010/main" val="1106134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83DCE4-F1FA-4278-B5A5-899BD63FC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121"/>
            <a:ext cx="10515600" cy="53548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СОЦИАЛЬНЫХ СЕТЯХ БЕЛОЯРСКОГО РАЙОННОГО ДОМА КУЛЬТУРЫ,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ЕГО ФИЛИАЛАХ ВЫ ТАКЖЕ СМОЖЕТЕ НАЙТИ ИНФОРМАЦИЮ О МЕРОПРИЯТЯХ, </a:t>
            </a:r>
            <a:r>
              <a:rPr lang="ru-RU" sz="20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УЧАСТВУЮЩИХ В ПРОГРАММЕ</a:t>
            </a:r>
            <a:r>
              <a:rPr lang="ru-RU" sz="2000" b="1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«ПУШКИНСКАЯ КАРТА»</a:t>
            </a:r>
            <a:endParaRPr lang="ru-RU" sz="3200" dirty="0">
              <a:solidFill>
                <a:srgbClr val="DE168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EA8F06-007D-44DA-99C4-27F7C518E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58" y="2098880"/>
            <a:ext cx="9843083" cy="28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1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9F77D5-8242-4E78-8A53-A8D572645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CEE5F7-AD29-4BF2-84B8-6086FA5B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87" y="1228846"/>
            <a:ext cx="7740085" cy="56291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02D55-6B2C-4E24-8824-67E57D82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60" y="2576291"/>
            <a:ext cx="10515600" cy="1325563"/>
          </a:xfrm>
        </p:spPr>
        <p:txBody>
          <a:bodyPr>
            <a:normAutofit fontScale="90000"/>
          </a:bodyPr>
          <a:lstStyle/>
          <a:p>
            <a:pPr indent="449580">
              <a:lnSpc>
                <a:spcPct val="100000"/>
              </a:lnSpc>
              <a:spcAft>
                <a:spcPts val="1875"/>
              </a:spcAft>
            </a:pP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СВЕДЕНИЯ ПРОГРАММЫ «ПУШКИНСКАЯ КАРТА»</a:t>
            </a:r>
            <a:br>
              <a:rPr lang="ru-RU" sz="27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«Пушкинская карта» работает с сентября 2021 года. 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Ею можно оплачивать билеты на культурные мероприятия: 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концерты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выставки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спектакли</a:t>
            </a:r>
            <a:b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кино 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Деньги на карту кладет государство, и каждый год лимит обновляется.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Фактически «Пушкинская карта» — это обычная карта платежной системы «Мир».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Ее выдает банк, а государство переводит деньги на счет. 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Карта не привязана к конкретному региону — пользоваться ею можно по всей России. 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вот использовать чужую «Пушкинскую карту» нельзя, она именная.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6201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43156-E489-4D01-A9A7-59050585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E9EBDA-D396-4165-886D-60C66A9EC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2137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008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3EC9C88-4B56-4A7C-909C-163918F06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2D89C5A0-5AFC-44B6-8226-409975FB1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82941"/>
            <a:ext cx="10515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pc="-16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pc="-29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</a:t>
            </a:r>
            <a:r>
              <a:rPr lang="ru-RU" spc="-3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КАРТУ?</a:t>
            </a:r>
            <a:endParaRPr lang="ru-RU" dirty="0">
              <a:solidFill>
                <a:srgbClr val="090E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id="{362E0EFD-EAC3-4178-88FC-1AFA7361AEB7}"/>
              </a:ext>
            </a:extLst>
          </p:cNvPr>
          <p:cNvGrpSpPr/>
          <p:nvPr/>
        </p:nvGrpSpPr>
        <p:grpSpPr>
          <a:xfrm>
            <a:off x="2012786" y="2959593"/>
            <a:ext cx="2115820" cy="2179320"/>
            <a:chOff x="1056132" y="3528059"/>
            <a:chExt cx="2115820" cy="2179320"/>
          </a:xfrm>
        </p:grpSpPr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4A5B30CB-5085-4F72-8376-86CDC619C6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132" y="3528059"/>
              <a:ext cx="2115312" cy="2179320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B97E739C-56E9-4832-9451-C0DDBB319E8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9472" y="3531107"/>
              <a:ext cx="2013203" cy="2077211"/>
            </a:xfrm>
            <a:prstGeom prst="rect">
              <a:avLst/>
            </a:prstGeom>
          </p:spPr>
        </p:pic>
      </p:grpSp>
      <p:pic>
        <p:nvPicPr>
          <p:cNvPr id="11" name="object 12">
            <a:extLst>
              <a:ext uri="{FF2B5EF4-FFF2-40B4-BE49-F238E27FC236}">
                <a16:creationId xmlns:a16="http://schemas.microsoft.com/office/drawing/2014/main" id="{ED9877CF-4CD6-4C17-A848-6D3D8DC2186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8572" y="3150092"/>
            <a:ext cx="3483863" cy="1702308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BC7B98D8-7392-4EB7-8F77-F7D697D2E72A}"/>
              </a:ext>
            </a:extLst>
          </p:cNvPr>
          <p:cNvSpPr/>
          <p:nvPr/>
        </p:nvSpPr>
        <p:spPr>
          <a:xfrm>
            <a:off x="6076426" y="1608311"/>
            <a:ext cx="598872" cy="4881885"/>
          </a:xfrm>
          <a:custGeom>
            <a:avLst/>
            <a:gdLst/>
            <a:ahLst/>
            <a:cxnLst/>
            <a:rect l="l" t="t" r="r" b="b"/>
            <a:pathLst>
              <a:path h="3962400">
                <a:moveTo>
                  <a:pt x="0" y="0"/>
                </a:moveTo>
                <a:lnTo>
                  <a:pt x="0" y="396240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ADD61984-2451-4B64-AAD4-F55FE562E36D}"/>
              </a:ext>
            </a:extLst>
          </p:cNvPr>
          <p:cNvSpPr txBox="1"/>
          <p:nvPr/>
        </p:nvSpPr>
        <p:spPr>
          <a:xfrm>
            <a:off x="1010158" y="1990791"/>
            <a:ext cx="412107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ru-RU" sz="2400" b="1" spc="-114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sz="2400" b="1" dirty="0">
              <a:solidFill>
                <a:srgbClr val="090E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8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«ГОСУСЛУГИ. </a:t>
            </a:r>
            <a:r>
              <a:rPr lang="ru-RU" sz="2400" b="1" spc="-9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КУЛЬТУРА»</a:t>
            </a:r>
            <a:endParaRPr lang="ru-RU" sz="2400" b="1" dirty="0">
              <a:solidFill>
                <a:srgbClr val="090E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D6B7FE82-CDEE-4612-B015-B430EB1080AB}"/>
              </a:ext>
            </a:extLst>
          </p:cNvPr>
          <p:cNvSpPr txBox="1"/>
          <p:nvPr/>
        </p:nvSpPr>
        <p:spPr>
          <a:xfrm>
            <a:off x="7190096" y="1990791"/>
            <a:ext cx="388081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ПОЧТА.БАНК</a:t>
            </a:r>
            <a:endParaRPr lang="ru-RU" sz="2400" b="1" dirty="0">
              <a:solidFill>
                <a:srgbClr val="090E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7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CBC82D-AB32-4603-B0EB-23B8B2C65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02D55-6B2C-4E24-8824-67E57D82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КАКОЙ МОЖЕТ БЫТЬ КАРТА?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E2E4479-0B1B-4B4E-AE75-032349A091F2}"/>
              </a:ext>
            </a:extLst>
          </p:cNvPr>
          <p:cNvSpPr txBox="1">
            <a:spLocks/>
          </p:cNvSpPr>
          <p:nvPr/>
        </p:nvSpPr>
        <p:spPr>
          <a:xfrm>
            <a:off x="1589040" y="1767586"/>
            <a:ext cx="41399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E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ВИРТУАЛЬНОЙ</a:t>
            </a:r>
            <a:endParaRPr lang="ru-RU" sz="3600" dirty="0">
              <a:solidFill>
                <a:srgbClr val="00E60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003755E-5365-479B-8173-BB4CEA119E8A}"/>
              </a:ext>
            </a:extLst>
          </p:cNvPr>
          <p:cNvSpPr txBox="1">
            <a:spLocks/>
          </p:cNvSpPr>
          <p:nvPr/>
        </p:nvSpPr>
        <p:spPr>
          <a:xfrm>
            <a:off x="6462993" y="1767585"/>
            <a:ext cx="35522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E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ФИЗИЧЕСКОЙ</a:t>
            </a:r>
            <a:endParaRPr lang="ru-RU" sz="3600" dirty="0">
              <a:solidFill>
                <a:srgbClr val="00E6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38B543-9558-4BC5-8962-206569E2A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13525"/>
          <a:stretch/>
        </p:blipFill>
        <p:spPr>
          <a:xfrm>
            <a:off x="1928500" y="3075629"/>
            <a:ext cx="3461047" cy="21261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0DA5F1-26DF-46B1-BD2E-02D1CEF5D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12222"/>
          <a:stretch/>
        </p:blipFill>
        <p:spPr>
          <a:xfrm>
            <a:off x="6462993" y="3075629"/>
            <a:ext cx="3488697" cy="212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CBC82D-AB32-4603-B0EB-23B8B2C65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78" y="0"/>
            <a:ext cx="7474721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02D55-6B2C-4E24-8824-67E57D82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562" y="3053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DE16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ФИЗИЧЕСКАЯ КАРТА 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0DA5F1-26DF-46B1-BD2E-02D1CEF5D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12222"/>
          <a:stretch/>
        </p:blipFill>
        <p:spPr>
          <a:xfrm>
            <a:off x="0" y="1991571"/>
            <a:ext cx="4717278" cy="28748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4E0F44-3951-4503-B7F4-00A4145E5114}"/>
              </a:ext>
            </a:extLst>
          </p:cNvPr>
          <p:cNvSpPr txBox="1"/>
          <p:nvPr/>
        </p:nvSpPr>
        <p:spPr>
          <a:xfrm>
            <a:off x="5259198" y="1936335"/>
            <a:ext cx="6094602" cy="3014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ПЛЮСЫ ПЛАСТИКОВОЙ КАРТЫ: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использовать как альтернативу виртуальной карты;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зависит от смартфона и интернета.</a:t>
            </a:r>
            <a:b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МИНУСЫ ПЛАСТИКОВОЙ КАРТЫ: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выпуск пластиковой «Пушкинской карты» надо заплатить 500 рублей;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легче потерять, чем виртуальную карту.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2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CBC82D-AB32-4603-B0EB-23B8B2C65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89404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02D55-6B2C-4E24-8824-67E57D82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19" y="182055"/>
            <a:ext cx="6955172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DE16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ВИРТУАЛЬНАЯ</a:t>
            </a:r>
            <a:r>
              <a:rPr lang="ru-RU" b="1" dirty="0">
                <a:solidFill>
                  <a:srgbClr val="DE16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DE16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3C82B-C8B2-4D63-B45F-F428D1427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13525"/>
          <a:stretch/>
        </p:blipFill>
        <p:spPr>
          <a:xfrm>
            <a:off x="8317096" y="2365939"/>
            <a:ext cx="3461047" cy="21261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4E0F44-3951-4503-B7F4-00A4145E5114}"/>
              </a:ext>
            </a:extLst>
          </p:cNvPr>
          <p:cNvSpPr txBox="1"/>
          <p:nvPr/>
        </p:nvSpPr>
        <p:spPr>
          <a:xfrm>
            <a:off x="633019" y="1689672"/>
            <a:ext cx="7365534" cy="450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ПЛЮСЫ ВИРТУАЛЬНОЙ КАРТЫ: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нужно никуда идти, всю процедуру можно выполнить онлайн;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услуга бесплатная;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выпускается моментально;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привязана к телефону — ее легче использовать</a:t>
            </a:r>
            <a:b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сложнее потерять.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МИНУСЫ ВИРТУАЛЬНОЙ КАРТЫ: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бывают технические сбои, когда картой воспользоваться нельзя, а альтернативного способа оплаты нет;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риск потерять средства с карты из-за действий мошенников;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виртуальная карта сильно зависит от смартфона — если он сломается, разрядится или будет вне зоны доступа сети, воспользоваться картой будет проблематично.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58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5AF336-17EF-4470-B808-79132EBB3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0349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02D55-6B2C-4E24-8824-67E57D82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020" y="799770"/>
            <a:ext cx="5919387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DE16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 ДЛЯ ОФОРМЛЕНИЯ</a:t>
            </a:r>
            <a:endParaRPr lang="ru-RU" sz="3600" dirty="0">
              <a:solidFill>
                <a:srgbClr val="DE168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A590F-6BF2-46DB-94DC-A689BE5ED376}"/>
              </a:ext>
            </a:extLst>
          </p:cNvPr>
          <p:cNvSpPr txBox="1"/>
          <p:nvPr/>
        </p:nvSpPr>
        <p:spPr>
          <a:xfrm>
            <a:off x="6031841" y="2455656"/>
            <a:ext cx="6316910" cy="194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500"/>
              </a:spcBef>
              <a:spcAft>
                <a:spcPts val="750"/>
              </a:spcAft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Гражданство РФ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750"/>
              </a:spcAft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Возраст от 14 до 22 лет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750"/>
              </a:spcAft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Наличие паспорта и СНИЛС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750"/>
              </a:spcAft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Подтвержденная учетная запись на Госуслугах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EBA856-B62D-45AA-A4E7-B0A720899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899" y="799770"/>
            <a:ext cx="8330066" cy="60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1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361160-F59F-46A9-B228-FAD97775F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7872" cy="6858000"/>
          </a:xfr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27502"/>
            <a:ext cx="10515600" cy="1801377"/>
          </a:xfrm>
          <a:prstGeom prst="rect">
            <a:avLst/>
          </a:prstGeom>
        </p:spPr>
        <p:txBody>
          <a:bodyPr vert="horz" wrap="square" lIns="0" tIns="53771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spc="-7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pc="-215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3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80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3600" spc="-229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25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pc="-325" dirty="0">
              <a:solidFill>
                <a:srgbClr val="DE1680"/>
              </a:solidFill>
              <a:uFill>
                <a:solidFill>
                  <a:srgbClr val="EBEBEB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4916" y="2661841"/>
            <a:ext cx="6758064" cy="24663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fontAlgn="base">
              <a:lnSpc>
                <a:spcPct val="107000"/>
              </a:lnSpc>
              <a:spcAft>
                <a:spcPts val="75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убедиться в наличии учетной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подтвержденной записи на портале «ГОСУСЛУГИ».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fontAlgn="base">
              <a:lnSpc>
                <a:spcPct val="107000"/>
              </a:lnSpc>
              <a:spcAft>
                <a:spcPts val="75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её нет, то необходимо зарегистрироваться и подтвердить свою учетную запись в МФЦ или по данным онлайн-банка.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6833" y="547037"/>
            <a:ext cx="2780251" cy="5763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361160-F59F-46A9-B228-FAD97775F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36" y="0"/>
            <a:ext cx="4599963" cy="6858000"/>
          </a:xfr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27502"/>
            <a:ext cx="10515600" cy="1801377"/>
          </a:xfrm>
          <a:prstGeom prst="rect">
            <a:avLst/>
          </a:prstGeom>
        </p:spPr>
        <p:txBody>
          <a:bodyPr vert="horz" wrap="square" lIns="0" tIns="53771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ru-RU" spc="-7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pc="-215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30" dirty="0">
                <a:solidFill>
                  <a:srgbClr val="DE1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br>
              <a:rPr lang="ru-RU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-80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ШАГ</a:t>
            </a:r>
            <a:r>
              <a:rPr lang="ru-RU" sz="3600" spc="-229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spc="-325" dirty="0">
                <a:solidFill>
                  <a:srgbClr val="DE1680"/>
                </a:solidFill>
                <a:uFill>
                  <a:solidFill>
                    <a:srgbClr val="EBEBEB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pc="-325" dirty="0">
              <a:solidFill>
                <a:srgbClr val="DE1680"/>
              </a:solidFill>
              <a:uFill>
                <a:solidFill>
                  <a:srgbClr val="EBEBEB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4915" y="2661841"/>
            <a:ext cx="6716119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lang="ru-RU" sz="2800" spc="-6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</a:t>
            </a:r>
            <a:r>
              <a:rPr lang="ru-RU" sz="2800" spc="3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800" spc="-2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бесплатное</a:t>
            </a:r>
            <a:r>
              <a:rPr lang="ru-RU" sz="2800" spc="-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r>
              <a:rPr lang="ru-RU" sz="28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spc="-110" dirty="0" err="1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Госуслуги.Культура</a:t>
            </a:r>
            <a:r>
              <a:rPr lang="ru-RU" sz="2800" spc="-1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spc="-7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spc="-13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3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официальных</a:t>
            </a:r>
            <a:r>
              <a:rPr lang="ru-RU" sz="2800" spc="-9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магазинов</a:t>
            </a:r>
            <a:r>
              <a:rPr lang="ru-RU" sz="280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35" dirty="0" err="1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AppStore</a:t>
            </a:r>
            <a:r>
              <a:rPr lang="ru-RU" sz="2800" spc="-9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8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800" spc="-12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5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800" spc="-85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20" dirty="0">
                <a:solidFill>
                  <a:srgbClr val="090E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Play.</a:t>
            </a:r>
            <a:endParaRPr lang="ru-RU" sz="2800" dirty="0">
              <a:solidFill>
                <a:srgbClr val="090E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A9A0216B-2BCC-4DDF-8E56-586732912A74}"/>
              </a:ext>
            </a:extLst>
          </p:cNvPr>
          <p:cNvPicPr/>
          <p:nvPr/>
        </p:nvPicPr>
        <p:blipFill rotWithShape="1">
          <a:blip r:embed="rId3" cstate="print"/>
          <a:srcRect t="3953"/>
          <a:stretch/>
        </p:blipFill>
        <p:spPr>
          <a:xfrm>
            <a:off x="8597010" y="831723"/>
            <a:ext cx="2907792" cy="496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22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602</Words>
  <Application>Microsoft Office PowerPoint</Application>
  <PresentationFormat>Широкоэкранный</PresentationFormat>
  <Paragraphs>57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Lucida Sans Unicode</vt:lpstr>
      <vt:lpstr>Symbol</vt:lpstr>
      <vt:lpstr>Times New Roman</vt:lpstr>
      <vt:lpstr>Тема Office</vt:lpstr>
      <vt:lpstr>Презентация PowerPoint</vt:lpstr>
      <vt:lpstr> ОСНОВНЫЕ СВЕДЕНИЯ ПРОГРАММЫ «ПУШКИНСКАЯ КАРТА»  Программа «Пушкинская карта» работает с сентября 2021 года.   Ею можно оплачивать билеты на культурные мероприятия:  - концерты - выставки - спектакли - кино   Деньги на карту кладет государство, и каждый год лимит обновляется.  Фактически «Пушкинская карта» — это обычная карта платежной системы «Мир». Ее выдает банк, а государство переводит деньги на счет.  Карта не привязана к конкретному региону — пользоваться ею можно по всей России.  А вот использовать чужую «Пушкинскую карту» нельзя, она именная. </vt:lpstr>
      <vt:lpstr>КАК ОФОРМИТЬ КАРТУ?</vt:lpstr>
      <vt:lpstr>КАКОЙ МОЖЕТ БЫТЬ КАРТА?</vt:lpstr>
      <vt:lpstr>ФИЗИЧЕСКАЯ КАРТА </vt:lpstr>
      <vt:lpstr>ВИРТУАЛЬНАЯ КАРТА </vt:lpstr>
      <vt:lpstr>УСЛОВИЯ ДЛЯ ОФОРМЛЕНИЯ</vt:lpstr>
      <vt:lpstr>ГОСУСЛУГИ КУЛЬТУРА ШАГ 1</vt:lpstr>
      <vt:lpstr>ГОСУСЛУГИ КУЛЬТУРА ШАГ 2</vt:lpstr>
      <vt:lpstr>ГОСУСЛУГИ КУЛЬТУРА ШАГ 3</vt:lpstr>
      <vt:lpstr>ГОСУСЛУГИ КУЛЬТУРА ШАГ 4</vt:lpstr>
      <vt:lpstr>ГОСУСЛУГИ КУЛЬТУРА ШАГ 5</vt:lpstr>
      <vt:lpstr>ГОСУСЛУГИ КУЛЬТУРА ШАГ 6</vt:lpstr>
      <vt:lpstr>ГОСУСЛУГИ КУЛЬТУРА ШАГ 7</vt:lpstr>
      <vt:lpstr>ШАГ 8</vt:lpstr>
      <vt:lpstr>Презентация PowerPoint</vt:lpstr>
      <vt:lpstr>Презентация PowerPoint</vt:lpstr>
      <vt:lpstr>  В приложении «Госуслуги. Культура» или на сайте Культура.РФ доступна афиша мероприятий,  которые можно посетить, используя Пушкинскую карту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Кукуськина</dc:creator>
  <cp:lastModifiedBy>Юлия Кукуськина</cp:lastModifiedBy>
  <cp:revision>12</cp:revision>
  <dcterms:created xsi:type="dcterms:W3CDTF">2025-01-29T04:03:34Z</dcterms:created>
  <dcterms:modified xsi:type="dcterms:W3CDTF">2025-01-29T11:21:39Z</dcterms:modified>
</cp:coreProperties>
</file>