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4"/>
  </p:notesMasterIdLst>
  <p:sldIdLst>
    <p:sldId id="256" r:id="rId2"/>
    <p:sldId id="257" r:id="rId3"/>
    <p:sldId id="300" r:id="rId4"/>
    <p:sldId id="301" r:id="rId5"/>
    <p:sldId id="302" r:id="rId6"/>
    <p:sldId id="305" r:id="rId7"/>
    <p:sldId id="297" r:id="rId8"/>
    <p:sldId id="303" r:id="rId9"/>
    <p:sldId id="306" r:id="rId10"/>
    <p:sldId id="304" r:id="rId11"/>
    <p:sldId id="307" r:id="rId12"/>
    <p:sldId id="30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D76"/>
    <a:srgbClr val="FFCC99"/>
    <a:srgbClr val="602E04"/>
    <a:srgbClr val="EFA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790" autoAdjust="0"/>
  </p:normalViewPr>
  <p:slideViewPr>
    <p:cSldViewPr>
      <p:cViewPr varScale="1">
        <p:scale>
          <a:sx n="78" d="100"/>
          <a:sy n="78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7AAC9-7A73-4BA1-8596-A9083B8C285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0760A-461F-4747-BD42-8BF7FB220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2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0760A-461F-4747-BD42-8BF7FB2205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0760A-461F-4747-BD42-8BF7FB2205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5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0760A-461F-4747-BD42-8BF7FB2205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39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0760A-461F-4747-BD42-8BF7FB2205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0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0760A-461F-4747-BD42-8BF7FB2205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93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0760A-461F-4747-BD42-8BF7FB2205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13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0760A-461F-4747-BD42-8BF7FB2205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10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0760A-461F-4747-BD42-8BF7FB2205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64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0760A-461F-4747-BD42-8BF7FB2205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58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07D9-7A9B-4999-81DE-1E81B9BA5219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60A6A-3F43-4493-A58B-4EBB28E5C8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69"/>
          <a:stretch/>
        </p:blipFill>
        <p:spPr bwMode="auto">
          <a:xfrm>
            <a:off x="2" y="0"/>
            <a:ext cx="3955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2396-E65F-478E-A6D3-237AB0D9A099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1E37-286B-4796-A13D-8291ECA834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8D4D-9E02-40B0-8B6F-D1D64AE4667C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C5D1-F464-4AA5-A03E-9E57FE117F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634E-CA3B-47D6-8F7E-E07E074A0F01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1084-1EAD-4114-A57B-B95B5C0EC0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F120-0C66-4DC4-AD4F-EC9A31155E5D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6CA2-1233-4436-B04B-E24D9866FB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6B2F-CE7B-440F-8597-5A65D05D70ED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FDA9-B256-490B-8A31-01C9C431EF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16F5-987B-465C-B59F-6DC12CBD3CCD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A609-CA54-4964-8AC1-152CA9469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60B5-53A7-4082-9F1B-F6F7B9AC471E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4711-7DCD-49CC-B6A5-002DF37FD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06CE-1ECC-4ACB-89B6-4B893B3E8EDA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4942-C9B9-40EF-9FA4-A85B275B4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74BC-680C-409B-A1F7-7A04A8021541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A6F0-9A31-4F92-9A87-394029687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1979712" y="704850"/>
            <a:ext cx="53285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894AFBE-DE70-4870-BAD3-E31F3D2940DC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6DA0BC0-BEF0-4C37-916C-E6A205E93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4" name="Рисунок 13" descr="ege.jpg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49462">
            <a:off x="7389329" y="153032"/>
            <a:ext cx="1428750" cy="142875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69"/>
          <a:stretch/>
        </p:blipFill>
        <p:spPr bwMode="auto">
          <a:xfrm>
            <a:off x="2" y="0"/>
            <a:ext cx="3955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54" r:id="rId8"/>
    <p:sldLayoutId id="2147483745" r:id="rId9"/>
    <p:sldLayoutId id="2147483744" r:id="rId10"/>
  </p:sldLayoutIdLst>
  <p:transition>
    <p:push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1080120"/>
          </a:xfrm>
        </p:spPr>
        <p:txBody>
          <a:bodyPr>
            <a:normAutofit/>
          </a:bodyPr>
          <a:lstStyle/>
          <a:p>
            <a:r>
              <a:rPr lang="ru-RU" dirty="0"/>
              <a:t>Как заполнять бланки </a:t>
            </a:r>
            <a:r>
              <a:rPr lang="ru-RU" dirty="0" smtClean="0"/>
              <a:t>ЕГЭ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948264" y="3212976"/>
            <a:ext cx="1786708" cy="273630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         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12"/>
          <a:stretch/>
        </p:blipFill>
        <p:spPr bwMode="auto">
          <a:xfrm>
            <a:off x="1835696" y="3068960"/>
            <a:ext cx="5832648" cy="318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69"/>
          <a:stretch/>
        </p:blipFill>
        <p:spPr bwMode="auto">
          <a:xfrm>
            <a:off x="2" y="0"/>
            <a:ext cx="3955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317"/>
          <a:stretch/>
        </p:blipFill>
        <p:spPr bwMode="auto">
          <a:xfrm>
            <a:off x="520741" y="2297083"/>
            <a:ext cx="7848872" cy="3152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1504" y="262656"/>
            <a:ext cx="5328592" cy="10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 smtClean="0"/>
              <a:t>Шапка дополнительного бланка ответов </a:t>
            </a:r>
            <a:r>
              <a:rPr lang="ru-RU" sz="3600" b="1" dirty="0" smtClean="0"/>
              <a:t>№ 2 </a:t>
            </a:r>
            <a:endParaRPr lang="ru-RU" sz="3600" b="1" dirty="0"/>
          </a:p>
        </p:txBody>
      </p:sp>
      <p:sp>
        <p:nvSpPr>
          <p:cNvPr id="6" name="Стрелка вправо 5"/>
          <p:cNvSpPr/>
          <p:nvPr/>
        </p:nvSpPr>
        <p:spPr>
          <a:xfrm rot="3066435">
            <a:off x="298750" y="2471038"/>
            <a:ext cx="2062441" cy="18229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700808"/>
            <a:ext cx="203433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КОД РЕГИОНА</a:t>
            </a:r>
            <a:endParaRPr lang="ru-RU" sz="2000" b="1" dirty="0"/>
          </a:p>
        </p:txBody>
      </p:sp>
      <p:sp>
        <p:nvSpPr>
          <p:cNvPr id="8" name="Стрелка вправо 7"/>
          <p:cNvSpPr/>
          <p:nvPr/>
        </p:nvSpPr>
        <p:spPr>
          <a:xfrm rot="18660130">
            <a:off x="1051220" y="4320648"/>
            <a:ext cx="2038030" cy="1900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6973" y="5101154"/>
            <a:ext cx="22279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КОД ПРЕДМЕТА</a:t>
            </a:r>
            <a:endParaRPr lang="ru-RU" sz="2000" b="1" dirty="0"/>
          </a:p>
        </p:txBody>
      </p:sp>
      <p:sp>
        <p:nvSpPr>
          <p:cNvPr id="10" name="Стрелка вправо 9"/>
          <p:cNvSpPr/>
          <p:nvPr/>
        </p:nvSpPr>
        <p:spPr>
          <a:xfrm rot="8395368">
            <a:off x="3297237" y="2745559"/>
            <a:ext cx="2237126" cy="1957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26266" y="1900863"/>
            <a:ext cx="31232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НАЗВАНИЕ ПРЕДМЕТА</a:t>
            </a:r>
            <a:endParaRPr lang="ru-RU" sz="2000" b="1" dirty="0"/>
          </a:p>
        </p:txBody>
      </p:sp>
      <p:sp>
        <p:nvSpPr>
          <p:cNvPr id="12" name="Стрелка вправо 11"/>
          <p:cNvSpPr/>
          <p:nvPr/>
        </p:nvSpPr>
        <p:spPr>
          <a:xfrm rot="13936258">
            <a:off x="3291230" y="5165806"/>
            <a:ext cx="2849570" cy="16244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16015" y="5211168"/>
            <a:ext cx="442798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Поле участник заполняет, только если берет </a:t>
            </a:r>
            <a:r>
              <a:rPr lang="ru-RU" sz="2000" b="1" dirty="0" smtClean="0"/>
              <a:t>еще один бланк </a:t>
            </a:r>
          </a:p>
          <a:p>
            <a:pPr algn="ctr"/>
            <a:r>
              <a:rPr lang="ru-RU" sz="2000" b="1" dirty="0" smtClean="0"/>
              <a:t>ответов </a:t>
            </a:r>
            <a:r>
              <a:rPr lang="ru-RU" sz="2000" b="1" dirty="0" smtClean="0"/>
              <a:t>№</a:t>
            </a:r>
            <a:r>
              <a:rPr lang="ru-RU" sz="2000" b="1" dirty="0" smtClean="0"/>
              <a:t>2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ПОМОГАЕТ ОРГАНИЗАТОР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</a:rPr>
              <a:t>АУДИТОРИИ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48059" y="3501008"/>
            <a:ext cx="1101434" cy="838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9305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413" y="188640"/>
            <a:ext cx="5328592" cy="1143000"/>
          </a:xfrm>
        </p:spPr>
        <p:txBody>
          <a:bodyPr/>
          <a:lstStyle/>
          <a:p>
            <a:pPr algn="ctr"/>
            <a:r>
              <a:rPr lang="ru-RU" sz="3600" b="1" dirty="0"/>
              <a:t>Как заменить испорченный бланк </a:t>
            </a:r>
            <a:r>
              <a:rPr lang="ru-RU" sz="3600" b="1" dirty="0" smtClean="0"/>
              <a:t>ЕГЭ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68960"/>
            <a:ext cx="7859216" cy="35283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Для этого следует пригласить организатора, чтобы он оценил повреждения.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Внимание!</a:t>
            </a:r>
            <a:r>
              <a:rPr lang="ru-RU" dirty="0" smtClean="0"/>
              <a:t> </a:t>
            </a:r>
            <a:r>
              <a:rPr lang="ru-RU" dirty="0"/>
              <a:t>Описки или </a:t>
            </a:r>
            <a:r>
              <a:rPr lang="ru-RU" dirty="0" smtClean="0"/>
              <a:t>опечатки в бланке регистрации, бланках </a:t>
            </a:r>
            <a:r>
              <a:rPr lang="ru-RU" dirty="0"/>
              <a:t>ответов № </a:t>
            </a:r>
            <a:r>
              <a:rPr lang="ru-RU" dirty="0" smtClean="0"/>
              <a:t>1, 2 </a:t>
            </a:r>
            <a:r>
              <a:rPr lang="ru-RU" dirty="0"/>
              <a:t>не </a:t>
            </a:r>
            <a:r>
              <a:rPr lang="ru-RU" dirty="0" smtClean="0"/>
              <a:t>основание </a:t>
            </a:r>
            <a:r>
              <a:rPr lang="ru-RU" dirty="0"/>
              <a:t>для замены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К сведению! </a:t>
            </a:r>
            <a:r>
              <a:rPr lang="ru-RU" dirty="0" smtClean="0"/>
              <a:t>Замене подлежит</a:t>
            </a:r>
            <a:r>
              <a:rPr lang="ru-RU" dirty="0" smtClean="0"/>
              <a:t> весь </a:t>
            </a:r>
            <a:r>
              <a:rPr lang="ru-RU" dirty="0"/>
              <a:t>комплект </a:t>
            </a:r>
            <a:r>
              <a:rPr lang="ru-RU" dirty="0" smtClean="0"/>
              <a:t>полностью, а не только бланк.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797" y="1844824"/>
            <a:ext cx="88585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Строго до начала выполнения заданий! 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95615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076" y="116632"/>
            <a:ext cx="6049220" cy="1224136"/>
          </a:xfrm>
        </p:spPr>
        <p:txBody>
          <a:bodyPr/>
          <a:lstStyle/>
          <a:p>
            <a:pPr algn="ctr"/>
            <a:r>
              <a:rPr lang="ru-RU" sz="3600" b="1" dirty="0" smtClean="0"/>
              <a:t>Штрих-код </a:t>
            </a:r>
            <a:r>
              <a:rPr lang="ru-RU" sz="3600" b="1" dirty="0"/>
              <a:t>на конверте, </a:t>
            </a:r>
            <a:r>
              <a:rPr lang="ru-RU" sz="3600" b="1" dirty="0" err="1"/>
              <a:t>КИМах</a:t>
            </a:r>
            <a:r>
              <a:rPr lang="ru-RU" sz="3600" b="1" dirty="0"/>
              <a:t> и бланках может не совпадать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4" t="4548" r="19794" b="17318"/>
          <a:stretch/>
        </p:blipFill>
        <p:spPr bwMode="auto">
          <a:xfrm>
            <a:off x="467544" y="1330496"/>
            <a:ext cx="4039738" cy="2756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1" b="4063"/>
          <a:stretch/>
        </p:blipFill>
        <p:spPr bwMode="auto">
          <a:xfrm>
            <a:off x="1425665" y="4087343"/>
            <a:ext cx="4194872" cy="275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69"/>
          <a:stretch/>
        </p:blipFill>
        <p:spPr bwMode="auto">
          <a:xfrm>
            <a:off x="2" y="0"/>
            <a:ext cx="3955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D:\Work\ПРОЕКТ РОД.СОБ\Папка №2 Родительские собрания\Старшая школа\pic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20874666">
            <a:off x="3843739" y="3062607"/>
            <a:ext cx="4660758" cy="1756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3139">
            <a:off x="2197500" y="3817384"/>
            <a:ext cx="3297456" cy="8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487414" y="3429000"/>
            <a:ext cx="139680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48548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69"/>
          <a:stretch/>
        </p:blipFill>
        <p:spPr bwMode="auto">
          <a:xfrm>
            <a:off x="2" y="0"/>
            <a:ext cx="3955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328592" cy="936104"/>
          </a:xfrm>
        </p:spPr>
        <p:txBody>
          <a:bodyPr/>
          <a:lstStyle/>
          <a:p>
            <a:r>
              <a:rPr lang="ru-RU" b="1" dirty="0"/>
              <a:t>Бланки ЕГЭ-2018</a:t>
            </a:r>
            <a:endParaRPr lang="ru-RU" dirty="0"/>
          </a:p>
        </p:txBody>
      </p:sp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8722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Бланк </a:t>
            </a:r>
            <a:r>
              <a:rPr lang="ru-RU" dirty="0"/>
              <a:t>регистрации</a:t>
            </a:r>
          </a:p>
          <a:p>
            <a:pPr marL="0" indent="0" algn="ctr">
              <a:buNone/>
            </a:pPr>
            <a:r>
              <a:rPr lang="ru-RU" dirty="0"/>
              <a:t>Бланк ответов № 1</a:t>
            </a:r>
          </a:p>
          <a:p>
            <a:pPr marL="0" indent="0" algn="ctr">
              <a:buNone/>
            </a:pPr>
            <a:r>
              <a:rPr lang="ru-RU" dirty="0"/>
              <a:t>Бланк ответов № 2</a:t>
            </a:r>
          </a:p>
          <a:p>
            <a:pPr marL="0" indent="0" algn="ctr">
              <a:buNone/>
            </a:pPr>
            <a:r>
              <a:rPr lang="ru-RU" dirty="0"/>
              <a:t>Дополнительный бланк ответов № </a:t>
            </a:r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61360"/>
            <a:ext cx="4809594" cy="32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328592" cy="1656184"/>
          </a:xfrm>
        </p:spPr>
        <p:txBody>
          <a:bodyPr/>
          <a:lstStyle/>
          <a:p>
            <a:pPr algn="ctr"/>
            <a:r>
              <a:rPr lang="ru-RU" sz="3600" b="1" dirty="0" smtClean="0"/>
              <a:t>Как </a:t>
            </a:r>
            <a:r>
              <a:rPr lang="ru-RU" sz="3600" b="1" dirty="0"/>
              <a:t>заполнять бланк регистрации</a:t>
            </a:r>
            <a:endParaRPr lang="ru-RU" sz="3600" i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555"/>
          <a:stretch/>
        </p:blipFill>
        <p:spPr bwMode="auto">
          <a:xfrm>
            <a:off x="1331640" y="3334434"/>
            <a:ext cx="6810375" cy="228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8679522" flipV="1">
            <a:off x="4279068" y="3516787"/>
            <a:ext cx="2803367" cy="12923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3066435">
            <a:off x="525730" y="3196724"/>
            <a:ext cx="2355859" cy="165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062275">
            <a:off x="3214915" y="3481644"/>
            <a:ext cx="1837932" cy="17809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203433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КОД РЕГИОНА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98299" y="2060848"/>
            <a:ext cx="370101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КОД ОБРАЗОВАТЕЛЬНОГО </a:t>
            </a:r>
          </a:p>
          <a:p>
            <a:pPr algn="ctr"/>
            <a:r>
              <a:rPr lang="ru-RU" sz="2000" b="1" dirty="0" smtClean="0"/>
              <a:t>УЧРЕЖДЕНИЯ</a:t>
            </a:r>
            <a:endParaRPr lang="ru-RU" sz="2000" b="1" dirty="0"/>
          </a:p>
        </p:txBody>
      </p:sp>
      <p:sp>
        <p:nvSpPr>
          <p:cNvPr id="20" name="Стрелка вправо 19"/>
          <p:cNvSpPr/>
          <p:nvPr/>
        </p:nvSpPr>
        <p:spPr>
          <a:xfrm rot="12682492">
            <a:off x="5178753" y="5043315"/>
            <a:ext cx="2163993" cy="19883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0232" y="2060848"/>
            <a:ext cx="208948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КЛАСС </a:t>
            </a:r>
          </a:p>
          <a:p>
            <a:pPr algn="ctr"/>
            <a:r>
              <a:rPr lang="ru-RU" sz="2000" b="1" dirty="0" smtClean="0"/>
              <a:t>НОМЕР БУКВА</a:t>
            </a:r>
            <a:endParaRPr lang="ru-RU" sz="2000" b="1" dirty="0"/>
          </a:p>
        </p:txBody>
      </p:sp>
      <p:sp>
        <p:nvSpPr>
          <p:cNvPr id="26" name="Стрелка вправо 25"/>
          <p:cNvSpPr/>
          <p:nvPr/>
        </p:nvSpPr>
        <p:spPr>
          <a:xfrm rot="13936258">
            <a:off x="4112809" y="5650038"/>
            <a:ext cx="1209913" cy="1608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8660130">
            <a:off x="1859260" y="5376950"/>
            <a:ext cx="767143" cy="15036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001479" y="5621178"/>
            <a:ext cx="140698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КОД ППЭ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37004" y="6059061"/>
            <a:ext cx="31232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НАЗВАНИЕ ПРЕДМЕТА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1547" y="5621178"/>
            <a:ext cx="22279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КОД ПРЕДМЕТА</a:t>
            </a:r>
            <a:endParaRPr lang="ru-RU" sz="2000" b="1" dirty="0"/>
          </a:p>
        </p:txBody>
      </p:sp>
      <p:sp>
        <p:nvSpPr>
          <p:cNvPr id="22" name="Стрелка вправо 21"/>
          <p:cNvSpPr/>
          <p:nvPr/>
        </p:nvSpPr>
        <p:spPr>
          <a:xfrm rot="7849143" flipV="1">
            <a:off x="5867871" y="3853212"/>
            <a:ext cx="1441694" cy="15443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260749" y="3061852"/>
            <a:ext cx="287899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НОМЕР АУДИТОРИИ</a:t>
            </a:r>
            <a:endParaRPr lang="ru-RU" sz="2000" b="1" dirty="0"/>
          </a:p>
        </p:txBody>
      </p:sp>
      <p:sp>
        <p:nvSpPr>
          <p:cNvPr id="24" name="Стрелка вправо 23"/>
          <p:cNvSpPr/>
          <p:nvPr/>
        </p:nvSpPr>
        <p:spPr>
          <a:xfrm rot="13632838">
            <a:off x="7365591" y="4607622"/>
            <a:ext cx="558722" cy="1337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841364" y="4766904"/>
            <a:ext cx="330263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ДАТА ПРОВЕДЕНИЯ ЕГЭ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64739437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18" grpId="0" animBg="1"/>
      <p:bldP spid="4" grpId="0" animBg="1"/>
      <p:bldP spid="9" grpId="0" animBg="1"/>
      <p:bldP spid="20" grpId="0" animBg="1"/>
      <p:bldP spid="10" grpId="0" animBg="1"/>
      <p:bldP spid="26" grpId="0" animBg="1"/>
      <p:bldP spid="6" grpId="0" animBg="1"/>
      <p:bldP spid="13" grpId="0" animBg="1"/>
      <p:bldP spid="14" grpId="0" animBg="1"/>
      <p:bldP spid="16" grpId="0" animBg="1"/>
      <p:bldP spid="22" grpId="0" animBg="1"/>
      <p:bldP spid="21" grpId="0" animBg="1"/>
      <p:bldP spid="24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14464"/>
            <a:ext cx="8229600" cy="3310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Заполняем поля: </a:t>
            </a:r>
            <a:r>
              <a:rPr lang="ru-RU" dirty="0" smtClean="0"/>
              <a:t>	Фамилия							Имя								Отчество							Серия								Номер							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56" b="58633"/>
          <a:stretch/>
        </p:blipFill>
        <p:spPr bwMode="auto">
          <a:xfrm>
            <a:off x="395536" y="404664"/>
            <a:ext cx="8591317" cy="26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437112"/>
            <a:ext cx="19439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ПАСПОРТ</a:t>
            </a:r>
            <a:endParaRPr lang="ru-RU" sz="2800" b="1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10567181">
            <a:off x="7677569" y="365823"/>
            <a:ext cx="1296144" cy="4017150"/>
          </a:xfrm>
          <a:prstGeom prst="curvedRight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3913892"/>
            <a:ext cx="259333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ПО ОБРАЗЦУ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7885420" y="2374398"/>
            <a:ext cx="1101434" cy="838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774" b="9419"/>
          <a:stretch/>
        </p:blipFill>
        <p:spPr bwMode="auto">
          <a:xfrm>
            <a:off x="111558" y="5085184"/>
            <a:ext cx="8965444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5292079" y="5085184"/>
            <a:ext cx="3816073" cy="14911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835696" y="1709564"/>
            <a:ext cx="1512168" cy="15034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814384" y="2041981"/>
            <a:ext cx="1512168" cy="15034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760476" y="2438420"/>
            <a:ext cx="1512168" cy="15034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495248" y="2933700"/>
            <a:ext cx="831304" cy="13593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130316" y="2933700"/>
            <a:ext cx="1305780" cy="1935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327503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518" y="764704"/>
            <a:ext cx="5328592" cy="864096"/>
          </a:xfrm>
        </p:spPr>
        <p:txBody>
          <a:bodyPr/>
          <a:lstStyle/>
          <a:p>
            <a:pPr algn="ctr"/>
            <a:r>
              <a:rPr lang="ru-RU" sz="3600" b="1" dirty="0"/>
              <a:t>Как заполнять бланк ответов № 1</a:t>
            </a:r>
            <a:endParaRPr lang="ru-RU" sz="3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588"/>
          <a:stretch/>
        </p:blipFill>
        <p:spPr bwMode="auto">
          <a:xfrm>
            <a:off x="611560" y="2204864"/>
            <a:ext cx="8259004" cy="260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 rot="3066435">
            <a:off x="237698" y="3015971"/>
            <a:ext cx="2355859" cy="165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2004809"/>
            <a:ext cx="203433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КОД РЕГИОНА</a:t>
            </a:r>
            <a:endParaRPr lang="ru-RU" sz="2000" b="1" dirty="0"/>
          </a:p>
        </p:txBody>
      </p:sp>
      <p:sp>
        <p:nvSpPr>
          <p:cNvPr id="8" name="Стрелка вправо 7"/>
          <p:cNvSpPr/>
          <p:nvPr/>
        </p:nvSpPr>
        <p:spPr>
          <a:xfrm rot="18660130">
            <a:off x="1953932" y="4497108"/>
            <a:ext cx="767143" cy="15036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59" y="4808200"/>
            <a:ext cx="22279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КОД ПРЕДМЕТА</a:t>
            </a:r>
            <a:endParaRPr lang="ru-RU" sz="2000" b="1" dirty="0"/>
          </a:p>
        </p:txBody>
      </p:sp>
      <p:sp>
        <p:nvSpPr>
          <p:cNvPr id="10" name="Стрелка вправо 9"/>
          <p:cNvSpPr/>
          <p:nvPr/>
        </p:nvSpPr>
        <p:spPr>
          <a:xfrm rot="13936258">
            <a:off x="3345258" y="4680745"/>
            <a:ext cx="1209913" cy="1608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39477" y="5121782"/>
            <a:ext cx="31232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НАЗВАНИЕ ПРЕДМЕТА</a:t>
            </a:r>
            <a:endParaRPr lang="ru-RU" sz="2000" b="1" dirty="0"/>
          </a:p>
        </p:txBody>
      </p:sp>
      <p:sp>
        <p:nvSpPr>
          <p:cNvPr id="12" name="Стрелка вправо 11"/>
          <p:cNvSpPr/>
          <p:nvPr/>
        </p:nvSpPr>
        <p:spPr>
          <a:xfrm rot="13936258">
            <a:off x="6288306" y="4819558"/>
            <a:ext cx="1368106" cy="20014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19528" y="5420306"/>
            <a:ext cx="322447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ПОДПИСЬ УЧАСТНИКА</a:t>
            </a:r>
          </a:p>
          <a:p>
            <a:pPr algn="ctr"/>
            <a:r>
              <a:rPr lang="ru-RU" sz="2000" b="1" dirty="0" smtClean="0"/>
              <a:t>ЕГЭ СТРОГО ВНУТРИ </a:t>
            </a:r>
          </a:p>
          <a:p>
            <a:pPr algn="ctr"/>
            <a:r>
              <a:rPr lang="ru-RU" sz="2000" b="1" dirty="0" smtClean="0"/>
              <a:t>ОКОШКА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795846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16" y="116632"/>
            <a:ext cx="8737750" cy="383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 rot="13936258" flipV="1">
            <a:off x="84228" y="2498470"/>
            <a:ext cx="5014108" cy="39841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51720" y="4496296"/>
            <a:ext cx="5878533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Ответ в той форме, </a:t>
            </a: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которую рекомендует </a:t>
            </a: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инструкция в КИМ</a:t>
            </a: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 перед заданием или группой </a:t>
            </a:r>
            <a:r>
              <a:rPr lang="ru-RU" sz="2800" b="1" dirty="0" smtClean="0">
                <a:latin typeface="Arial Narrow" panose="020B0606020202030204" pitchFamily="34" charset="0"/>
              </a:rPr>
              <a:t>заданий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527" y="1664752"/>
            <a:ext cx="7915945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 smtClean="0"/>
          </a:p>
          <a:p>
            <a:r>
              <a:rPr lang="ru-RU" sz="2400" b="1" dirty="0" smtClean="0"/>
              <a:t>Правило </a:t>
            </a:r>
            <a:r>
              <a:rPr lang="ru-RU" sz="2400" b="1" dirty="0"/>
              <a:t>1:</a:t>
            </a:r>
            <a:r>
              <a:rPr lang="ru-RU" sz="2400" dirty="0"/>
              <a:t> использовать разрешенные символы. </a:t>
            </a:r>
            <a:endParaRPr lang="ru-RU" sz="2400" dirty="0" smtClean="0"/>
          </a:p>
          <a:p>
            <a:endParaRPr lang="ru-RU" sz="800" dirty="0"/>
          </a:p>
          <a:p>
            <a:r>
              <a:rPr lang="ru-RU" sz="2400" b="1" dirty="0"/>
              <a:t>Правило 2: </a:t>
            </a:r>
            <a:r>
              <a:rPr lang="ru-RU" sz="2400" dirty="0"/>
              <a:t>выбирать форму краткого ответа </a:t>
            </a:r>
            <a:endParaRPr lang="ru-RU" sz="2400" dirty="0" smtClean="0"/>
          </a:p>
          <a:p>
            <a:r>
              <a:rPr lang="ru-RU" sz="2400" dirty="0" smtClean="0"/>
              <a:t>по </a:t>
            </a:r>
            <a:r>
              <a:rPr lang="ru-RU" sz="2400" dirty="0"/>
              <a:t>инструкции к </a:t>
            </a:r>
            <a:r>
              <a:rPr lang="ru-RU" sz="2400" dirty="0" smtClean="0"/>
              <a:t>заданию.</a:t>
            </a:r>
            <a:endParaRPr lang="ru-RU" sz="2400" dirty="0" smtClean="0"/>
          </a:p>
          <a:p>
            <a:endParaRPr lang="ru-RU" sz="800" dirty="0" smtClean="0"/>
          </a:p>
          <a:p>
            <a:r>
              <a:rPr lang="ru-RU" sz="2400" b="1" dirty="0"/>
              <a:t>Правило 3: </a:t>
            </a:r>
            <a:r>
              <a:rPr lang="ru-RU" sz="2400" dirty="0"/>
              <a:t>проверять оформление ответов из двух слов</a:t>
            </a:r>
            <a:r>
              <a:rPr lang="ru-RU" sz="2400" dirty="0" smtClean="0"/>
              <a:t>.</a:t>
            </a:r>
          </a:p>
          <a:p>
            <a:endParaRPr lang="ru-RU" sz="800" dirty="0"/>
          </a:p>
          <a:p>
            <a:r>
              <a:rPr lang="ru-RU" sz="2400" b="1" dirty="0"/>
              <a:t>Правило 4:</a:t>
            </a:r>
            <a:r>
              <a:rPr lang="ru-RU" sz="2400" dirty="0"/>
              <a:t> разборчиво писать ответы, в которых больше 17 символов. </a:t>
            </a:r>
            <a:endParaRPr lang="ru-RU" sz="2400" dirty="0" smtClean="0"/>
          </a:p>
          <a:p>
            <a:endParaRPr lang="ru-RU" sz="800" dirty="0"/>
          </a:p>
          <a:p>
            <a:r>
              <a:rPr lang="ru-RU" sz="2400" b="1" dirty="0"/>
              <a:t>Правило 5:</a:t>
            </a:r>
            <a:r>
              <a:rPr lang="ru-RU" sz="2400" dirty="0"/>
              <a:t> писать грамматическую форму слова без ошибок. </a:t>
            </a:r>
            <a:endParaRPr lang="ru-RU" sz="2400" dirty="0" smtClean="0"/>
          </a:p>
          <a:p>
            <a:endParaRPr lang="ru-RU" sz="800" dirty="0"/>
          </a:p>
          <a:p>
            <a:r>
              <a:rPr lang="ru-RU" sz="2400" b="1" dirty="0"/>
              <a:t>Правило 6:</a:t>
            </a:r>
            <a:r>
              <a:rPr lang="ru-RU" sz="2400" dirty="0"/>
              <a:t> округлять математическую дробь. 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278413969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Как исправить ответы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бланке № 1 </a:t>
            </a:r>
            <a:endParaRPr lang="ru-RU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02" y="2793687"/>
            <a:ext cx="8634498" cy="197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683568" y="2924944"/>
            <a:ext cx="64807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31640" y="2924943"/>
            <a:ext cx="3334734" cy="504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4442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822"/>
          <a:stretch/>
        </p:blipFill>
        <p:spPr bwMode="auto">
          <a:xfrm>
            <a:off x="633412" y="2492896"/>
            <a:ext cx="7877175" cy="310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1504" y="506598"/>
            <a:ext cx="5328592" cy="4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3600" b="1" dirty="0" smtClean="0"/>
          </a:p>
          <a:p>
            <a:r>
              <a:rPr lang="ru-RU" sz="3600" b="1" dirty="0" smtClean="0"/>
              <a:t>Как заполнять бланк </a:t>
            </a:r>
            <a:r>
              <a:rPr lang="ru-RU" sz="3600" b="1" dirty="0" smtClean="0"/>
              <a:t>ответов </a:t>
            </a:r>
            <a:r>
              <a:rPr lang="ru-RU" sz="3600" b="1" dirty="0" smtClean="0"/>
              <a:t>№ 2 </a:t>
            </a:r>
            <a:endParaRPr lang="ru-RU" sz="3600" b="1" dirty="0"/>
          </a:p>
        </p:txBody>
      </p:sp>
      <p:sp>
        <p:nvSpPr>
          <p:cNvPr id="6" name="Стрелка вправо 5"/>
          <p:cNvSpPr/>
          <p:nvPr/>
        </p:nvSpPr>
        <p:spPr>
          <a:xfrm rot="3066435">
            <a:off x="259551" y="2586784"/>
            <a:ext cx="2355859" cy="1657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700808"/>
            <a:ext cx="203433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КОД РЕГИОНА</a:t>
            </a:r>
            <a:endParaRPr lang="ru-RU" sz="2000" b="1" dirty="0"/>
          </a:p>
        </p:txBody>
      </p:sp>
      <p:sp>
        <p:nvSpPr>
          <p:cNvPr id="8" name="Стрелка вправо 7"/>
          <p:cNvSpPr/>
          <p:nvPr/>
        </p:nvSpPr>
        <p:spPr>
          <a:xfrm rot="18660130">
            <a:off x="1206576" y="4374830"/>
            <a:ext cx="2038030" cy="1900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6973" y="5101154"/>
            <a:ext cx="22279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КОД ПРЕДМЕТА</a:t>
            </a:r>
            <a:endParaRPr lang="ru-RU" sz="2000" b="1" dirty="0"/>
          </a:p>
        </p:txBody>
      </p:sp>
      <p:sp>
        <p:nvSpPr>
          <p:cNvPr id="10" name="Стрелка вправо 9"/>
          <p:cNvSpPr/>
          <p:nvPr/>
        </p:nvSpPr>
        <p:spPr>
          <a:xfrm rot="8395368">
            <a:off x="3326614" y="2824267"/>
            <a:ext cx="2237126" cy="1957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26266" y="1900863"/>
            <a:ext cx="31232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НАЗВАНИЕ ПРЕДМЕТА</a:t>
            </a:r>
            <a:endParaRPr lang="ru-RU" sz="2000" b="1" dirty="0"/>
          </a:p>
        </p:txBody>
      </p:sp>
      <p:sp>
        <p:nvSpPr>
          <p:cNvPr id="12" name="Стрелка вправо 11"/>
          <p:cNvSpPr/>
          <p:nvPr/>
        </p:nvSpPr>
        <p:spPr>
          <a:xfrm rot="13936258">
            <a:off x="3291230" y="5165806"/>
            <a:ext cx="2849570" cy="16244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16015" y="5211168"/>
            <a:ext cx="442798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Поле участник заполняет, только если берет второй бланк ответов № 2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ПОМОГАЕТ </a:t>
            </a:r>
            <a:r>
              <a:rPr lang="ru-RU" sz="2000" b="1" dirty="0" smtClean="0">
                <a:solidFill>
                  <a:srgbClr val="FF0000"/>
                </a:solidFill>
              </a:rPr>
              <a:t>ОРГАНИЗАТОР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</a:rPr>
              <a:t>АУДИТОРИИ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48059" y="3501008"/>
            <a:ext cx="1101434" cy="838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3541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40" y="0"/>
            <a:ext cx="487884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 rot="12624554" flipV="1">
            <a:off x="292747" y="2980498"/>
            <a:ext cx="5977549" cy="2489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313286" y="3861048"/>
            <a:ext cx="3373514" cy="2463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Поле для ответа. Указать номер задания, условия задания не </a:t>
            </a:r>
            <a:r>
              <a:rPr lang="ru-RU" dirty="0" smtClean="0"/>
              <a:t>переписывать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9" t="29526" r="17120" b="35407"/>
          <a:stretch/>
        </p:blipFill>
        <p:spPr bwMode="auto">
          <a:xfrm>
            <a:off x="434439" y="4005064"/>
            <a:ext cx="871515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175584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246</Words>
  <Application>Microsoft Office PowerPoint</Application>
  <PresentationFormat>Экран (4:3)</PresentationFormat>
  <Paragraphs>80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Как заполнять бланки ЕГЭ</vt:lpstr>
      <vt:lpstr>Бланки ЕГЭ-2018</vt:lpstr>
      <vt:lpstr>Как заполнять бланк регистрации</vt:lpstr>
      <vt:lpstr>Слайд 4</vt:lpstr>
      <vt:lpstr>Как заполнять бланк ответов № 1</vt:lpstr>
      <vt:lpstr>Слайд 6</vt:lpstr>
      <vt:lpstr>Как исправить ответы  в бланке № 1 </vt:lpstr>
      <vt:lpstr>Слайд 8</vt:lpstr>
      <vt:lpstr>Слайд 9</vt:lpstr>
      <vt:lpstr>Слайд 10</vt:lpstr>
      <vt:lpstr>Как заменить испорченный бланк ЕГЭ</vt:lpstr>
      <vt:lpstr>Штрих-код на конверте, КИМах и бланках может не совпадать</vt:lpstr>
    </vt:vector>
  </TitlesOfParts>
  <Company>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детям подготовиться к экзаменам?»</dc:title>
  <dc:creator>ers</dc:creator>
  <cp:lastModifiedBy>1</cp:lastModifiedBy>
  <cp:revision>211</cp:revision>
  <dcterms:created xsi:type="dcterms:W3CDTF">2010-02-10T08:27:18Z</dcterms:created>
  <dcterms:modified xsi:type="dcterms:W3CDTF">2017-11-24T15:36:14Z</dcterms:modified>
</cp:coreProperties>
</file>